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2" r:id="rId3"/>
    <p:sldId id="260" r:id="rId4"/>
    <p:sldId id="261" r:id="rId5"/>
    <p:sldId id="262" r:id="rId6"/>
    <p:sldId id="273" r:id="rId7"/>
    <p:sldId id="270" r:id="rId8"/>
    <p:sldId id="266" r:id="rId9"/>
    <p:sldId id="274" r:id="rId10"/>
    <p:sldId id="268" r:id="rId11"/>
    <p:sldId id="267" r:id="rId12"/>
    <p:sldId id="259" r:id="rId13"/>
    <p:sldId id="258" r:id="rId14"/>
    <p:sldId id="269" r:id="rId15"/>
    <p:sldId id="277" r:id="rId16"/>
    <p:sldId id="271" r:id="rId17"/>
    <p:sldId id="278" r:id="rId18"/>
    <p:sldId id="275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3721"/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60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C1216-B18B-467C-B963-65AA2AB4560F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62741-BF88-4047-A8A5-99EC04D8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4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3;&#1072;&#1089;&#1083;&#1077;&#1076;&#1089;&#1090;&#1074;&#1077;&#1085;&#1085;&#1086;&#1089;&#1090;&#1100;%20&#1080;%20&#1052;&#1077;&#1083;&#1086;&#1076;&#1080;&#1080;\&#1047;&#1072;&#1097;&#1080;&#1090;&#1072;%20&#1087;&#1088;&#1086;&#1077;&#1082;&#1090;&#1072;%20&#1055;&#1086;&#1083;&#1080;&#1074;&#1072;&#1093;&#1072;\&#1057;&#1083;&#1072;&#1076;&#1082;&#1072;&#1103;%20&#1075;&#1088;&#1077;&#1079;&#1072;%20mp3.mp3" TargetMode="External"/><Relationship Id="rId6" Type="http://schemas.openxmlformats.org/officeDocument/2006/relationships/image" Target="../media/image24.png"/><Relationship Id="rId5" Type="http://schemas.microsoft.com/office/2007/relationships/media" Target="file:///H:\&#1053;&#1072;&#1089;&#1083;&#1077;&#1076;&#1089;&#1090;&#1074;&#1077;&#1085;&#1085;&#1086;&#1089;&#1090;&#1100;%20&#1080;%20&#1052;&#1077;&#1083;&#1086;&#1076;&#1080;&#1080;\&#1047;&#1072;&#1097;&#1080;&#1090;&#1072;%20&#1087;&#1088;&#1086;&#1077;&#1082;&#1090;&#1072;%20&#1055;&#1086;&#1083;&#1080;&#1074;&#1072;&#1093;&#1072;\&#1057;&#1083;&#1072;&#1076;&#1082;&#1072;&#1103;%20&#1075;&#1088;&#1077;&#1079;&#1072;%20mp3.mp3" TargetMode="Externa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rusalochka.wordpress.com/2011/07/01/chaikovskiy/" TargetMode="External"/><Relationship Id="rId2" Type="http://schemas.openxmlformats.org/officeDocument/2006/relationships/hyperlink" Target="http://www.tchaikov.ru/fann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elousenko.com/books/Berberova/berberova_chaykovsky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3;&#1072;&#1089;&#1083;&#1077;&#1076;&#1089;&#1090;&#1074;&#1077;&#1085;&#1085;&#1086;&#1089;&#1090;&#1100;%20&#1080;%20&#1052;&#1077;&#1083;&#1086;&#1076;&#1080;&#1080;\&#1047;&#1072;&#1097;&#1080;&#1090;&#1072;%20&#1087;&#1088;&#1086;&#1077;&#1082;&#1090;&#1072;%20&#1055;&#1086;&#1083;&#1080;&#1074;&#1072;&#1093;&#1072;\&#1052;&#1080;&#1082;&#1089;%20&#1089;%20&#1058;&#1080;&#1084;&#1072;&#1090;&#1080;%20%20&#1082;&#1086;&#1088;&#1086;&#1090;&#1082;&#1080;&#1081;%20mp3.mp3" TargetMode="External"/><Relationship Id="rId5" Type="http://schemas.openxmlformats.org/officeDocument/2006/relationships/image" Target="../media/image3.png"/><Relationship Id="rId4" Type="http://schemas.microsoft.com/office/2007/relationships/media" Target="file:///H:\&#1053;&#1072;&#1089;&#1083;&#1077;&#1076;&#1089;&#1090;&#1074;&#1077;&#1085;&#1085;&#1086;&#1089;&#1090;&#1100;%20&#1080;%20&#1052;&#1077;&#1083;&#1086;&#1076;&#1080;&#1080;\&#1047;&#1072;&#1097;&#1080;&#1090;&#1072;%20&#1087;&#1088;&#1086;&#1077;&#1082;&#1090;&#1072;%20&#1055;&#1086;&#1083;&#1080;&#1074;&#1072;&#1093;&#1072;\&#1052;&#1080;&#1082;&#1089;%20&#1089;%20&#1058;&#1080;&#1084;&#1072;&#1090;&#1080;%20%20&#1082;&#1086;&#1088;&#1086;&#1090;&#1082;&#1080;&#1081;%20mp3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pictures/wiki/files/84/Tchaikovsky_Signature.sv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zh-logos.com/photo_gallery/tchaikovsky/" TargetMode="Externa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3;&#1072;&#1089;&#1083;&#1077;&#1076;&#1089;&#1090;&#1074;&#1077;&#1085;&#1085;&#1086;&#1089;&#1090;&#1100;%20&#1080;%20&#1052;&#1077;&#1083;&#1086;&#1076;&#1080;&#1080;\&#1047;&#1072;&#1097;&#1080;&#1090;&#1072;%20&#1087;&#1088;&#1086;&#1077;&#1082;&#1090;&#1072;%20&#1055;&#1086;&#1083;&#1080;&#1074;&#1072;&#1093;&#1072;\&#1055;&#1086;&#1076;&#1089;&#1085;&#1077;&#1078;&#1085;&#1080;&#1082;.%20&#1040;&#1087;&#1088;&#1077;&#1083;&#1100;.mp3" TargetMode="External"/><Relationship Id="rId6" Type="http://schemas.microsoft.com/office/2007/relationships/media" Target="file:///H:\&#1053;&#1072;&#1089;&#1083;&#1077;&#1076;&#1089;&#1090;&#1074;&#1077;&#1085;&#1085;&#1086;&#1089;&#1090;&#1100;%20&#1080;%20&#1052;&#1077;&#1083;&#1086;&#1076;&#1080;&#1080;\&#1047;&#1072;&#1097;&#1080;&#1090;&#1072;%20&#1087;&#1088;&#1086;&#1077;&#1082;&#1090;&#1072;%20&#1055;&#1086;&#1083;&#1080;&#1074;&#1072;&#1093;&#1072;\&#1055;&#1086;&#1076;&#1089;&#1085;&#1077;&#1078;&#1085;&#1080;&#1082;.%20&#1040;&#1087;&#1088;&#1077;&#1083;&#1100;.mp3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«Мелодии из детства»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600200"/>
            <a:ext cx="3888432" cy="4525963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работы: </a:t>
            </a:r>
            <a:endParaRPr lang="ru-RU" sz="3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8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Поливаха</a:t>
            </a:r>
            <a:r>
              <a:rPr lang="ru-RU" sz="3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Анастасия, </a:t>
            </a:r>
          </a:p>
          <a:p>
            <a:pPr algn="ctr">
              <a:buNone/>
            </a:pPr>
            <a:r>
              <a:rPr lang="ru-RU" sz="3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4«б» класса ГБОУ СОШ №531</a:t>
            </a:r>
          </a:p>
          <a:p>
            <a:pPr algn="ctr">
              <a:buNone/>
            </a:pPr>
            <a:r>
              <a:rPr lang="ru-RU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Руководители </a:t>
            </a: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</a:t>
            </a:r>
            <a:r>
              <a:rPr lang="ru-RU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endParaRPr lang="ru-RU" sz="3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Малаева Светлана Васильевна, учитель музыки ГБОУ СОШ № 531</a:t>
            </a:r>
            <a:r>
              <a:rPr lang="ru-RU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endParaRPr lang="ru-RU" sz="3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8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Поливаха</a:t>
            </a:r>
            <a:r>
              <a:rPr lang="ru-RU" sz="3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Ольга Витальевна, учитель русского языка и литературы ГБОУ СОШ № 531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H:\ЧАЙКОВСКИЙ\за роялем.jpg"/>
          <p:cNvPicPr>
            <a:picLocks noChangeAspect="1" noChangeArrowheads="1"/>
          </p:cNvPicPr>
          <p:nvPr/>
        </p:nvPicPr>
        <p:blipFill>
          <a:blip r:embed="rId2" cstate="print"/>
          <a:srcRect l="18377"/>
          <a:stretch>
            <a:fillRect/>
          </a:stretch>
        </p:blipFill>
        <p:spPr bwMode="auto">
          <a:xfrm>
            <a:off x="395536" y="1844824"/>
            <a:ext cx="4298566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ЧАЙКОВСКИЙ\20150711_1015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533" y="3789040"/>
            <a:ext cx="3552395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H:\ЧАЙКОВСКИЙ\20150711_101408.jpg"/>
          <p:cNvPicPr>
            <a:picLocks noChangeAspect="1" noChangeArrowheads="1"/>
          </p:cNvPicPr>
          <p:nvPr/>
        </p:nvPicPr>
        <p:blipFill>
          <a:blip r:embed="rId3" cstate="print"/>
          <a:srcRect t="5229"/>
          <a:stretch>
            <a:fillRect/>
          </a:stretch>
        </p:blipFill>
        <p:spPr bwMode="auto">
          <a:xfrm>
            <a:off x="323528" y="908720"/>
            <a:ext cx="3545773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55976" cy="6206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Прогулка по усадьбе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4"/>
          <p:cNvPicPr>
            <a:picLocks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 r="5769"/>
          <a:stretch>
            <a:fillRect/>
          </a:stretch>
        </p:blipFill>
        <p:spPr bwMode="auto">
          <a:xfrm>
            <a:off x="4644008" y="404664"/>
            <a:ext cx="424847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1"/>
          <p:cNvPicPr/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6588224" y="4149080"/>
            <a:ext cx="223224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0"/>
          <p:cNvPicPr/>
          <p:nvPr/>
        </p:nvPicPr>
        <p:blipFill>
          <a:blip r:embed="rId6" cstate="print">
            <a:extLst/>
          </a:blip>
          <a:srcRect t="38649" r="64717" b="4595"/>
          <a:stretch>
            <a:fillRect/>
          </a:stretch>
        </p:blipFill>
        <p:spPr bwMode="auto">
          <a:xfrm>
            <a:off x="4788024" y="4149080"/>
            <a:ext cx="129614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H:\ЧАЙКОВСКИЙ\20150711_0919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735" y="740861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H:\ЧАЙКОВСКИЙ\20150711_095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437" y="3938214"/>
            <a:ext cx="374441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Мелодии из детства. Мама. Кукла. Игра в лошадки.</a:t>
            </a:r>
            <a:endParaRPr lang="ru-RU" sz="3200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 rot="11334556">
            <a:off x="1461387" y="3004776"/>
            <a:ext cx="2289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" name="Picture 14"/>
          <p:cNvPicPr/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084168" y="908720"/>
            <a:ext cx="2084462" cy="2959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/>
          <p:cNvPicPr/>
          <p:nvPr/>
        </p:nvPicPr>
        <p:blipFill>
          <a:blip r:embed="rId5" cstate="print">
            <a:extLst/>
          </a:blip>
          <a:srcRect l="66244" t="31395" b="11066"/>
          <a:stretch>
            <a:fillRect/>
          </a:stretch>
        </p:blipFill>
        <p:spPr bwMode="auto">
          <a:xfrm>
            <a:off x="5936382" y="4025652"/>
            <a:ext cx="2232248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Макет книги «Мелодии из детства»</a:t>
            </a:r>
            <a:endParaRPr lang="ru-RU" sz="4000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 t="15910"/>
          <a:stretch>
            <a:fillRect/>
          </a:stretch>
        </p:blipFill>
        <p:spPr bwMode="auto">
          <a:xfrm>
            <a:off x="323529" y="1698175"/>
            <a:ext cx="4104456" cy="4597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627784" y="567810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i="1" dirty="0" smtClean="0">
              <a:solidFill>
                <a:schemeClr val="bg1"/>
              </a:solidFill>
            </a:endParaRPr>
          </a:p>
          <a:p>
            <a:r>
              <a:rPr lang="ru-RU" sz="1600" i="1" dirty="0" smtClean="0">
                <a:solidFill>
                  <a:schemeClr val="bg1"/>
                </a:solidFill>
              </a:rPr>
              <a:t>Волшебные звуки</a:t>
            </a:r>
            <a:endParaRPr lang="ru-RU" sz="1600" i="1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4860032" y="2204864"/>
            <a:ext cx="3913262" cy="3211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95535" y="2636912"/>
            <a:ext cx="3384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Мелодии из </a:t>
            </a:r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детства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692696"/>
            <a:ext cx="4896544" cy="3456384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Однажды родился мальчик, вместе с ним на свет появилась</a:t>
            </a:r>
            <a:b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маленькая </a:t>
            </a:r>
            <a:r>
              <a:rPr lang="ru-RU" sz="2000" dirty="0" err="1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феечка</a:t>
            </a:r>
            <a: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Нежная, тонкая, почти прозрачная, как будто стеклянная.</a:t>
            </a:r>
            <a:b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напевала мальчику что-то на непонятном </a:t>
            </a:r>
            <a:r>
              <a:rPr lang="ru-RU" sz="2000" i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языке. </a:t>
            </a:r>
            <a: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она хотела ему сказать? Он не понимал…</a:t>
            </a:r>
            <a:b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Мелодии он слышал во всем… и в шуме непогоды за окном…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 </a:t>
            </a:r>
            <a:br>
              <a:rPr lang="ru-RU" sz="2000" i="1" dirty="0" smtClean="0"/>
            </a:br>
            <a:endParaRPr lang="ru-RU" sz="2000" i="1" dirty="0"/>
          </a:p>
        </p:txBody>
      </p:sp>
      <p:pic>
        <p:nvPicPr>
          <p:cNvPr id="7" name="Picture 4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5004048" y="4221088"/>
            <a:ext cx="309634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/>
          <p:nvPr/>
        </p:nvPicPr>
        <p:blipFill>
          <a:blip r:embed="rId4" cstate="print">
            <a:extLst/>
          </a:blip>
          <a:srcRect l="66244" t="31395"/>
          <a:stretch>
            <a:fillRect/>
          </a:stretch>
        </p:blipFill>
        <p:spPr bwMode="auto">
          <a:xfrm>
            <a:off x="395536" y="692696"/>
            <a:ext cx="3096344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ладкая греза mp3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46000" numSld="4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392488" cy="21462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:\ЧАЙКОВСКИЙ\20150711_095647.jpg"/>
          <p:cNvPicPr>
            <a:picLocks noChangeAspect="1" noChangeArrowheads="1"/>
          </p:cNvPicPr>
          <p:nvPr/>
        </p:nvPicPr>
        <p:blipFill>
          <a:blip r:embed="rId2" cstate="print"/>
          <a:srcRect l="11224" b="6587"/>
          <a:stretch>
            <a:fillRect/>
          </a:stretch>
        </p:blipFill>
        <p:spPr bwMode="auto">
          <a:xfrm>
            <a:off x="1331640" y="764704"/>
            <a:ext cx="337606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6084168" y="1052736"/>
            <a:ext cx="2844044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51520" y="3933056"/>
            <a:ext cx="2582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След на стекле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79512" y="3681308"/>
            <a:ext cx="5832648" cy="286232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35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…После одной такой бессонной ночи, не помня себя, мальчик стал отбивать на стекле окна мелодию, которую ему напевала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феечка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. Тонкие пальчики выстукивали ритм. Сначала стук напоминал биение сердца, спокойный и ритмичный. Потом быстрее, энергичнее, резче, стремительнее Ещё 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ещё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Дзынь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!» - разбилось.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3635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Лучики трещин побежали во все стороны по стеклу.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Фе-ечка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взвизгнула. Мальчик вздрогнул.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340768"/>
            <a:ext cx="5410944" cy="3168352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Начались уроки. Мальчик учился и потихоньку начинал понимать непонятный язык музыки. Он мог часами сидеть за роялем и музицировать, повторяя напевы маленькой феи. А она сидела у него на плече и пела о жаворонке в саду, о сладкой грёзе, о далеком Неаполе, о жизни и смерти кукол, о деревянных солдатиках…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7" y="6093296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Заводской пруд. Современный вид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4168" y="6165304"/>
            <a:ext cx="3542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Памятник перед домом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896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" name="Picture 14"/>
          <p:cNvPicPr/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251520" y="1124744"/>
            <a:ext cx="280831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052736"/>
            <a:ext cx="3610744" cy="4752528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…Но теперь он понимал язык стеклянной феи, мог читать и писать ноты… И скоро, уже совсем скоро мир услышал прекрасную музыку великого русского композитора Петра Ильича Чайковского. Того самого «стеклянного мальчика», который когда-то в детстве подружился с маленькой феей и научился понимать ее волшебный, таинственны язык. Язык музыки.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6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/>
          </a:blip>
          <a:srcRect/>
          <a:stretch>
            <a:fillRect/>
          </a:stretch>
        </p:blipFill>
        <p:spPr bwMode="auto">
          <a:xfrm>
            <a:off x="251520" y="764704"/>
            <a:ext cx="4032448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995936" y="2780928"/>
            <a:ext cx="1512168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2434282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r>
              <a:rPr lang="ru-RU" sz="2000" i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Интересный факт: </a:t>
            </a:r>
            <a:r>
              <a:rPr lang="ru-RU" sz="2000" b="1" i="1" dirty="0" err="1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Нойшванштайн</a:t>
            </a:r>
            <a:r>
              <a:rPr lang="ru-RU" sz="2000" i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(в переводе с немецкого «новый лебединый утес») – замок в юго-западной части Баварии. По одной из легенд,</a:t>
            </a:r>
            <a:r>
              <a:rPr lang="ru-RU" sz="2000" i="1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Чайковский</a:t>
            </a:r>
            <a:r>
              <a:rPr lang="ru-RU" sz="2000" i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так был вдохновлен его чарующим видом, что у него родилась мысль о написании балета «Лебединое озеро». Но как знать, если бы не плавали в пруду его детства два лебедя, не собирались бы в хороводы на лугу перед домом девушки, не играла </a:t>
            </a:r>
            <a:r>
              <a:rPr lang="ru-RU" sz="2000" i="1" dirty="0" err="1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оркестрина</a:t>
            </a:r>
            <a:r>
              <a:rPr lang="ru-RU" sz="2000" i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чудесных мелодий, не просыпался бы он в своей детской кроватке с ощущением счастья и покоя, - были бы им написаны  гениальные произведения?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H:\ЧАЙКОВСКИЙ\замок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24944"/>
            <a:ext cx="282704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print">
            <a:lum bright="-10000"/>
            <a:extLst/>
          </a:blip>
          <a:srcRect l="52015" t="44456"/>
          <a:stretch>
            <a:fillRect/>
          </a:stretch>
        </p:blipFill>
        <p:spPr bwMode="auto">
          <a:xfrm>
            <a:off x="5615608" y="2852936"/>
            <a:ext cx="352839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:\ЧАЙКОВСКИЙ\лебединое озер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481736"/>
            <a:ext cx="201622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836712"/>
            <a:ext cx="3898776" cy="5040560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Всю жизнь сопровождают нас его мелодии  – то пленительно-задумчивые, то страстно-ликующие, тревожные и мужественные, сумрачные и светлые, но всегда искренние и правдивые, в них нам слышатся наши собственные радости и печали, воспоминания и надежды </a:t>
            </a:r>
            <a:endParaRPr lang="ru-RU" sz="2400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D:\Фото с фотоаппарата Борисовых\Музей Чайковского\IMG_198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4032448" cy="4464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Используемая литература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5256584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5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1.Чайковский 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Петербурге, Л.М.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Конисская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Лениздат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1969 г., издание второе, переработанное.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Лениздат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1974 -315с.</a:t>
            </a:r>
          </a:p>
          <a:p>
            <a:pPr lvl="0">
              <a:buNone/>
            </a:pP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2.П.И.Чайковский –годы детства/[авт.-сост.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Конарева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Ю.Ю.,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Жуйкова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Т.Б.]. – Воткинск; Ижевск: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медиа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Группа «Парацельс», 2015. – 114 с., </a:t>
            </a:r>
          </a:p>
          <a:p>
            <a:pPr lvl="0">
              <a:buNone/>
            </a:pP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3.Чайковский П.И. Годы детства: материалы к биографии / сост.: Б.Я.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Аншаков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П.Е.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Вайдман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Ижевск: Удмуртия, 1983. Материал подготовила А.Н. Утехина, профессор ИИЯЛ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УдГУ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pPr lvl="0">
              <a:buNone/>
            </a:pPr>
            <a:r>
              <a:rPr lang="ru-RU" sz="5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Интернет- источники</a:t>
            </a:r>
            <a:endParaRPr lang="ru-RU" sz="5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buNone/>
            </a:pPr>
            <a:r>
              <a:rPr lang="en-US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</a:t>
            </a:r>
            <a:r>
              <a:rPr lang="en-US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Fanny </a:t>
            </a:r>
            <a:r>
              <a:rPr lang="en-US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Durbach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Из воспоминаний Модеста Ильича Чайковского</a:t>
            </a:r>
          </a:p>
          <a:p>
            <a:pPr lvl="0">
              <a:buNone/>
            </a:pP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Интернет-ресурс </a:t>
            </a:r>
            <a:r>
              <a:rPr lang="en-US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URL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://</a:t>
            </a:r>
            <a:r>
              <a:rPr lang="en-US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5000" u="sng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tchaikov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5000" u="sng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ru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/</a:t>
            </a:r>
            <a:r>
              <a:rPr lang="en-US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fanny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html</a:t>
            </a:r>
            <a:r>
              <a:rPr lang="en-US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(от 15.01.17)</a:t>
            </a:r>
          </a:p>
          <a:p>
            <a:pPr lvl="0" fontAlgn="base">
              <a:buNone/>
            </a:pP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Интернет-ресурс URL :</a:t>
            </a:r>
            <a:r>
              <a:rPr lang="ru-RU" sz="5000" u="sng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://</a:t>
            </a:r>
            <a:r>
              <a:rPr lang="ru-RU" sz="5000" u="sng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rusalochka.wordpress.com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/2011/07/01/</a:t>
            </a:r>
            <a:r>
              <a:rPr lang="ru-RU" sz="5000" u="sng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chaikovskiy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/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(от 15.01.17)</a:t>
            </a:r>
          </a:p>
          <a:p>
            <a:pPr lvl="0" fontAlgn="base">
              <a:buNone/>
            </a:pP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7. Интернет-ресурс URL: http://www.belcanto.ru/М. И. Чайковский. Детские годы П. И. Чайковского</a:t>
            </a:r>
          </a:p>
          <a:p>
            <a:pPr lvl="0" fontAlgn="base">
              <a:buNone/>
            </a:pPr>
            <a:r>
              <a:rPr lang="ru-RU" sz="5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Н.Берберова «Чайковский», Издательский дом </a:t>
            </a:r>
            <a:r>
              <a:rPr lang="ru-RU" sz="50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Лимбус-Пресс</a:t>
            </a:r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1997 г. </a:t>
            </a:r>
            <a:r>
              <a:rPr lang="ru-RU" sz="50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http://www.belousenko.com/books/Berberova/berberova_chaykovsky.htm</a:t>
            </a:r>
            <a:endParaRPr lang="ru-RU" sz="5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fontAlgn="base"/>
            <a:r>
              <a:rPr lang="ru-RU" sz="5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(от 14.01.17)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40000"/>
          </a:blip>
          <a:srcRect/>
          <a:stretch>
            <a:fillRect/>
          </a:stretch>
        </p:blipFill>
        <p:spPr bwMode="auto">
          <a:xfrm>
            <a:off x="1691680" y="1412776"/>
            <a:ext cx="6084677" cy="40564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979712" y="1628801"/>
            <a:ext cx="5472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Глубина чувств и искренность переживаний….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Музыкальная палитра звуков…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Богатство образов и красок…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Микс с Тимати  короткий mp3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10039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710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10000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ЧАЙКОВСКИЙ\725777.jpg"/>
          <p:cNvPicPr>
            <a:picLocks noChangeAspect="1" noChangeArrowheads="1"/>
          </p:cNvPicPr>
          <p:nvPr/>
        </p:nvPicPr>
        <p:blipFill>
          <a:blip r:embed="rId2" cstate="print">
            <a:lum bright="2000"/>
          </a:blip>
          <a:srcRect/>
          <a:stretch>
            <a:fillRect/>
          </a:stretch>
        </p:blipFill>
        <p:spPr bwMode="auto">
          <a:xfrm>
            <a:off x="395536" y="1988840"/>
            <a:ext cx="4698872" cy="3744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436096" y="2060848"/>
            <a:ext cx="3456384" cy="3168352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</a:p>
          <a:p>
            <a:pPr algn="ctr">
              <a:buNone/>
            </a:pPr>
            <a:r>
              <a:rPr lang="ru-RU" sz="26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</a:t>
            </a:r>
            <a:r>
              <a:rPr lang="ru-RU" sz="26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желал бы всеми силами </a:t>
            </a:r>
            <a:r>
              <a:rPr lang="ru-RU" sz="26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души, чтобы </a:t>
            </a:r>
            <a:r>
              <a:rPr lang="ru-RU" sz="26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</a:t>
            </a:r>
            <a:r>
              <a:rPr lang="ru-RU" sz="26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моя распространилась</a:t>
            </a:r>
            <a:r>
              <a:rPr lang="ru-RU" sz="2600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чтобы увеличивалось число людей, любящих ее, находящих в ней утешение и подпору.</a:t>
            </a:r>
            <a:endParaRPr lang="ru-RU" sz="26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8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 Ильич Чайковский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( 7 мая 1840 –  6 ноября 1893 г.г.)</a:t>
            </a:r>
            <a:endParaRPr lang="ru-RU" sz="31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http://dic.academic.ru/pictures/wiki/files/50/250px-Tchaikovsky_Signature.svg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941168"/>
            <a:ext cx="25922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 задачи проекта</a:t>
            </a:r>
            <a:endParaRPr lang="ru-RU" sz="3600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147248" cy="5256584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7D372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7D3721"/>
                </a:solidFill>
              </a:rPr>
              <a:t>     </a:t>
            </a:r>
            <a:r>
              <a:rPr lang="ru-RU" sz="3800" b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b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8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книги «Мелодии из детства» на основе творческого переосмысления музыкального наследия П.И.Чайковского.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b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Задачи проекта:</a:t>
            </a:r>
            <a:endParaRPr lang="ru-RU" sz="3800" b="1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1. Изучить </a:t>
            </a:r>
            <a:r>
              <a:rPr lang="ru-RU" sz="3800" dirty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литературу, посвященную жизни и творчеству П. И. Чайковского.</a:t>
            </a:r>
            <a:endParaRPr lang="ru-RU" sz="3800" dirty="0" smtClean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2. Посетить </a:t>
            </a:r>
            <a:r>
              <a:rPr lang="ru-RU" sz="3800" dirty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музей-усадьбу семьи Чайковских в городе Воткинске.</a:t>
            </a:r>
            <a:endParaRPr lang="ru-RU" sz="3800" dirty="0" smtClean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3. Изучить </a:t>
            </a:r>
            <a:r>
              <a:rPr lang="ru-RU" sz="3800" dirty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информацию о детском периоде композитора из </a:t>
            </a:r>
            <a:r>
              <a:rPr lang="ru-RU" sz="38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различных источников, проанализировать связь  произведений с  детскими воспоминаниями.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4. Нарисовать </a:t>
            </a:r>
            <a:r>
              <a:rPr lang="ru-RU" sz="3800" dirty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 иллюстрации к прослушанным пьесам из фортепианных циклов «Детский альбом», «Времена года».</a:t>
            </a:r>
            <a:endParaRPr lang="ru-RU" sz="3800" dirty="0" smtClean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5. Оформить </a:t>
            </a:r>
            <a:r>
              <a:rPr lang="ru-RU" sz="3800" dirty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иллюстрации в формате книги «Мелодии из детства». </a:t>
            </a:r>
            <a:endParaRPr lang="ru-RU" sz="3800" dirty="0" smtClean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92480" cy="92211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проекта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16832"/>
            <a:ext cx="7931224" cy="2592288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77500" lnSpcReduction="20000"/>
          </a:bodyPr>
          <a:lstStyle/>
          <a:p>
            <a:endParaRPr lang="ru-RU" sz="3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en-US" sz="3100" b="1" dirty="0" smtClean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Теоретический 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</a:t>
            </a:r>
            <a:endParaRPr lang="ru-RU" sz="31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n-US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Постановка целей 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 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проекта, введение их 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разработку </a:t>
            </a:r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 в ходе подготовки работы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2. Знакомство с программами </a:t>
            </a:r>
            <a:r>
              <a:rPr lang="en-US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Adobe </a:t>
            </a:r>
            <a:r>
              <a:rPr lang="en-US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InDesign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 </a:t>
            </a:r>
            <a:r>
              <a:rPr lang="en-US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Microsoft </a:t>
            </a:r>
            <a:r>
              <a:rPr lang="en-US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PowerPoint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buNone/>
            </a:pP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endParaRPr lang="ru-RU" sz="38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7"/>
          <p:cNvPicPr/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7812360" y="620688"/>
            <a:ext cx="1079401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проекта</a:t>
            </a:r>
            <a:endParaRPr lang="ru-RU" sz="3600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52736"/>
            <a:ext cx="8352928" cy="526297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Практический этап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1.Сбор материалов по следующим  направлениям: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посещение музея в городе Воткинске;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работа с биографическими изданиями,    воспоминаниями      и    письмами композитора  близким и родным;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ознакомление с пьесами из фортепианных циклов «Детский альбом», «Времена года».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Создание книги «Мелодии из детства»: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сочинение сказки и цикла рассказов на основе собранных материалов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создание иллюстраций к рассказам;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редактирование и верстка книги.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Оформление работы  и защита.</a:t>
            </a:r>
          </a:p>
          <a:p>
            <a:pPr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7"/>
          <p:cNvPicPr/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7812360" y="188640"/>
            <a:ext cx="1079401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…Прошлое со всеми подробностями до того неразлучно... живо воскресло в памяти, что казалось, я дышу воздухом </a:t>
            </a:r>
            <a:r>
              <a:rPr lang="ru-RU" sz="2000" i="1" dirty="0" err="1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воткинского</a:t>
            </a:r>
            <a:r>
              <a:rPr lang="ru-RU" sz="2000" i="1" dirty="0" smtClean="0">
                <a:solidFill>
                  <a:srgbClr val="7D37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дома... По временам я до того переносился в это далекое прошлое, что делалось как-то жутко и в то же время сладко и все время мы оба удерживались от слез... (из письма композитора брату Николаю)</a:t>
            </a:r>
            <a:endParaRPr lang="ru-RU" sz="2000" i="1" dirty="0">
              <a:solidFill>
                <a:srgbClr val="7D37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Семья Чайковского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852936"/>
            <a:ext cx="2592288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:\ЧАЙКОВСКИЙ\20150711_09100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780928"/>
            <a:ext cx="4824536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156176" y="515719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семья. 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 крайний слева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Подснежник. Апрель.mp3">
            <a:hlinkClick r:id="" action="ppaction://media"/>
          </p:cNvPr>
          <p:cNvPicPr>
            <a:picLocks noGrp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xmlns="" r:link="rId6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795637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48000"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85010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Музей-усадьба Чайковских. Мелодии из детства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:\ЧАЙКОВСКИЙ\20150711_0848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231" b="7692"/>
          <a:stretch>
            <a:fillRect/>
          </a:stretch>
        </p:blipFill>
        <p:spPr bwMode="auto">
          <a:xfrm>
            <a:off x="467544" y="1484784"/>
            <a:ext cx="8340125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ЧАЙКОВСКИЙ\20150711_0841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4975099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H:\ЧАЙКОВСКИЙ\20150711_091006.jpg"/>
          <p:cNvPicPr>
            <a:picLocks noChangeAspect="1" noChangeArrowheads="1"/>
          </p:cNvPicPr>
          <p:nvPr/>
        </p:nvPicPr>
        <p:blipFill>
          <a:blip r:embed="rId3" cstate="print"/>
          <a:srcRect b="17562"/>
          <a:stretch>
            <a:fillRect/>
          </a:stretch>
        </p:blipFill>
        <p:spPr bwMode="auto">
          <a:xfrm>
            <a:off x="323528" y="548680"/>
            <a:ext cx="5007954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/>
          </p:cNvPicPr>
          <p:nvPr/>
        </p:nvPicPr>
        <p:blipFill>
          <a:blip r:embed="rId4" cstate="print">
            <a:lum bright="-10000"/>
            <a:extLst/>
          </a:blip>
          <a:srcRect l="52015" t="44456"/>
          <a:stretch>
            <a:fillRect/>
          </a:stretch>
        </p:blipFill>
        <p:spPr bwMode="auto">
          <a:xfrm>
            <a:off x="5940152" y="2924944"/>
            <a:ext cx="259228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8"/>
          <p:cNvPicPr>
            <a:picLocks/>
          </p:cNvPicPr>
          <p:nvPr/>
        </p:nvPicPr>
        <p:blipFill>
          <a:blip r:embed="rId4" cstate="print">
            <a:extLst/>
          </a:blip>
          <a:srcRect r="51539" b="46184"/>
          <a:stretch>
            <a:fillRect/>
          </a:stretch>
        </p:blipFill>
        <p:spPr bwMode="auto">
          <a:xfrm>
            <a:off x="5796136" y="836712"/>
            <a:ext cx="266429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11"/>
          <p:cNvPicPr>
            <a:picLocks noGrp="1"/>
          </p:cNvPicPr>
          <p:nvPr>
            <p:ph idx="1"/>
          </p:nvPr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6012160" y="4869160"/>
            <a:ext cx="252028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</TotalTime>
  <Words>889</Words>
  <Application>Microsoft Office PowerPoint</Application>
  <PresentationFormat>Экран (4:3)</PresentationFormat>
  <Paragraphs>77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Книга «Мелодии из детства»  </vt:lpstr>
      <vt:lpstr>Слайд 2</vt:lpstr>
      <vt:lpstr>Петр Ильич Чайковский ( 7 мая 1840 –  6 ноября 1893 г.г.)</vt:lpstr>
      <vt:lpstr>Цель и задачи проекта</vt:lpstr>
      <vt:lpstr>Содержание проекта  </vt:lpstr>
      <vt:lpstr>Содержание проекта</vt:lpstr>
      <vt:lpstr>…Прошлое со всеми подробностями до того неразлучно... живо воскресло в памяти, что казалось, я дышу воздухом воткинского дома... По временам я до того переносился в это далекое прошлое, что делалось как-то жутко и в то же время сладко и все время мы оба удерживались от слез... (из письма композитора брату Николаю)</vt:lpstr>
      <vt:lpstr> Музей-усадьба Чайковских. Мелодии из детства</vt:lpstr>
      <vt:lpstr>Слайд 9</vt:lpstr>
      <vt:lpstr>Прогулка по усадьбе</vt:lpstr>
      <vt:lpstr>Мелодии из детства. Мама. Кукла. Игра в лошадки.</vt:lpstr>
      <vt:lpstr>Макет книги «Мелодии из детства»</vt:lpstr>
      <vt:lpstr>Однажды родился мальчик, вместе с ним на свет появилась маленькая феечка. Нежная, тонкая, почти прозрачная, как будто стеклянная. Она напевала мальчику что-то на непонятном языке. Что она хотела ему сказать? Он не понимал…  Мелодии он слышал во всем… и в шуме непогоды за окном…    </vt:lpstr>
      <vt:lpstr>Слайд 14</vt:lpstr>
      <vt:lpstr>Начались уроки. Мальчик учился и потихоньку начинал понимать непонятный язык музыки. Он мог часами сидеть за роялем и музицировать, повторяя напевы маленькой феи. А она сидела у него на плече и пела о жаворонке в саду, о сладкой грёзе, о далеком Неаполе, о жизни и смерти кукол, о деревянных солдатиках… </vt:lpstr>
      <vt:lpstr>…Но теперь он понимал язык стеклянной феи, мог читать и писать ноты… И скоро, уже совсем скоро мир услышал прекрасную музыку великого русского композитора Петра Ильича Чайковского. Того самого «стеклянного мальчика», который когда-то в детстве подружился с маленькой феей и научился понимать ее волшебный, таинственны язык. Язык музыки. </vt:lpstr>
      <vt:lpstr>Интересный факт: Нойшванштайн (в переводе с немецкого «новый лебединый утес») – замок в юго-западной части Баварии. По одной из легенд, Чайковский так был вдохновлен его чарующим видом, что у него родилась мысль о написании балета «Лебединое озеро». Но как знать, если бы не плавали в пруду его детства два лебедя, не собирались бы в хороводы на лугу перед домом девушки, не играла оркестрина чудесных мелодий, не просыпался бы он в своей детской кроватке с ощущением счастья и покоя, - были бы им написаны  гениальные произведения? </vt:lpstr>
      <vt:lpstr> Всю жизнь сопровождают нас его мелодии  – то пленительно-задумчивые, то страстно-ликующие, тревожные и мужественные, сумрачные и светлые, но всегда искренние и правдивые, в них нам слышатся наши собственные радости и печали, воспоминания и надежды </vt:lpstr>
      <vt:lpstr>Используемая литература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Учебная фирма</cp:lastModifiedBy>
  <cp:revision>81</cp:revision>
  <dcterms:created xsi:type="dcterms:W3CDTF">2017-02-01T18:48:40Z</dcterms:created>
  <dcterms:modified xsi:type="dcterms:W3CDTF">2017-02-21T06:21:27Z</dcterms:modified>
</cp:coreProperties>
</file>